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75" r:id="rId6"/>
    <p:sldId id="299" r:id="rId7"/>
    <p:sldId id="278" r:id="rId8"/>
    <p:sldId id="279" r:id="rId9"/>
    <p:sldId id="281" r:id="rId10"/>
    <p:sldId id="282" r:id="rId11"/>
    <p:sldId id="283" r:id="rId12"/>
    <p:sldId id="285" r:id="rId13"/>
    <p:sldId id="284" r:id="rId14"/>
    <p:sldId id="286" r:id="rId15"/>
    <p:sldId id="312" r:id="rId16"/>
    <p:sldId id="313" r:id="rId17"/>
    <p:sldId id="304" r:id="rId18"/>
    <p:sldId id="306" r:id="rId19"/>
    <p:sldId id="314" r:id="rId20"/>
    <p:sldId id="305" r:id="rId21"/>
    <p:sldId id="307" r:id="rId22"/>
    <p:sldId id="308" r:id="rId23"/>
    <p:sldId id="310" r:id="rId24"/>
    <p:sldId id="315" r:id="rId25"/>
    <p:sldId id="27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2CCEA58-2BD4-8647-A897-749EDD12B78A}">
          <p14:sldIdLst>
            <p14:sldId id="256"/>
            <p14:sldId id="257"/>
            <p14:sldId id="258"/>
            <p14:sldId id="289"/>
            <p14:sldId id="275"/>
            <p14:sldId id="299"/>
            <p14:sldId id="278"/>
            <p14:sldId id="279"/>
            <p14:sldId id="281"/>
            <p14:sldId id="282"/>
            <p14:sldId id="283"/>
            <p14:sldId id="285"/>
            <p14:sldId id="284"/>
            <p14:sldId id="286"/>
            <p14:sldId id="312"/>
            <p14:sldId id="313"/>
            <p14:sldId id="304"/>
            <p14:sldId id="306"/>
            <p14:sldId id="314"/>
            <p14:sldId id="305"/>
            <p14:sldId id="307"/>
            <p14:sldId id="308"/>
            <p14:sldId id="310"/>
            <p14:sldId id="31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5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5" autoAdjust="0"/>
  </p:normalViewPr>
  <p:slideViewPr>
    <p:cSldViewPr>
      <p:cViewPr>
        <p:scale>
          <a:sx n="100" d="100"/>
          <a:sy n="100" d="100"/>
        </p:scale>
        <p:origin x="-1848" y="-630"/>
      </p:cViewPr>
      <p:guideLst>
        <p:guide orient="horz" pos="255"/>
        <p:guide orient="horz" pos="2342"/>
        <p:guide orient="horz" pos="3838"/>
        <p:guide pos="4194"/>
        <p:guide pos="248"/>
        <p:guide pos="1337"/>
        <p:guide pos="1564"/>
        <p:guide pos="5510"/>
        <p:guide pos="44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87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3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8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8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6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3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87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21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A4D8-0107-4698-BFB6-B8CACD390BB7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D0DF-B4CF-4F9E-B885-032BA8209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83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yoff_logo_Baglioni_CMYK_GoldonBlack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2" t="20403" r="13681" b="19083"/>
          <a:stretch/>
        </p:blipFill>
        <p:spPr>
          <a:xfrm>
            <a:off x="3707904" y="5661248"/>
            <a:ext cx="1944216" cy="93788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27453" r="11611" b="24035"/>
          <a:stretch/>
        </p:blipFill>
        <p:spPr>
          <a:xfrm>
            <a:off x="611560" y="2924944"/>
            <a:ext cx="2703654" cy="8981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36706" r="22432" b="36944"/>
          <a:stretch/>
        </p:blipFill>
        <p:spPr>
          <a:xfrm>
            <a:off x="7016498" y="3275298"/>
            <a:ext cx="1580402" cy="4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is_Santa_Croce_Sui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is_Santa_Croce_Suite1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lais_Santa_Croce_De_Pepi_Suite_livingroom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60928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De Pepi 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is_Santa_Croce_De_Pepi_Suit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6093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De Pepi 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elais_Santa_Croce_Suite_da_Verrazzan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Da Verrazzano 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0"/>
            <a:ext cx="4572000" cy="68580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004048" y="1196752"/>
            <a:ext cx="39604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GUELFI &amp; GHIBELLINI RESTAURANT</a:t>
            </a:r>
            <a:endParaRPr lang="it-IT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The </a:t>
            </a:r>
            <a:r>
              <a:rPr lang="en-US" sz="1100" dirty="0" err="1">
                <a:solidFill>
                  <a:schemeClr val="bg1"/>
                </a:solidFill>
              </a:rPr>
              <a:t>Guelfi</a:t>
            </a:r>
            <a:r>
              <a:rPr lang="en-US" sz="1100" dirty="0">
                <a:solidFill>
                  <a:schemeClr val="bg1"/>
                </a:solidFill>
              </a:rPr>
              <a:t> &amp; </a:t>
            </a:r>
            <a:r>
              <a:rPr lang="en-US" sz="1100" dirty="0" err="1">
                <a:solidFill>
                  <a:schemeClr val="bg1"/>
                </a:solidFill>
              </a:rPr>
              <a:t>Ghibellini</a:t>
            </a:r>
            <a:r>
              <a:rPr lang="en-US" sz="1100" dirty="0">
                <a:solidFill>
                  <a:schemeClr val="bg1"/>
                </a:solidFill>
              </a:rPr>
              <a:t> restaurant excels </a:t>
            </a:r>
            <a:r>
              <a:rPr lang="en-US" sz="1100" dirty="0" smtClean="0">
                <a:solidFill>
                  <a:schemeClr val="bg1"/>
                </a:solidFill>
              </a:rPr>
              <a:t>in Mediterranean </a:t>
            </a:r>
            <a:r>
              <a:rPr lang="en-US" sz="1100" dirty="0">
                <a:solidFill>
                  <a:schemeClr val="bg1"/>
                </a:solidFill>
              </a:rPr>
              <a:t>cuisine with a </a:t>
            </a:r>
            <a:r>
              <a:rPr lang="en-US" sz="1100" dirty="0" smtClean="0">
                <a:solidFill>
                  <a:schemeClr val="bg1"/>
                </a:solidFill>
              </a:rPr>
              <a:t>strong emphasis </a:t>
            </a:r>
            <a:r>
              <a:rPr lang="en-US" sz="1100" dirty="0">
                <a:solidFill>
                  <a:schemeClr val="bg1"/>
                </a:solidFill>
              </a:rPr>
              <a:t>on Tuscan </a:t>
            </a:r>
            <a:r>
              <a:rPr lang="en-US" sz="1100" dirty="0" err="1">
                <a:solidFill>
                  <a:schemeClr val="bg1"/>
                </a:solidFill>
              </a:rPr>
              <a:t>flavours</a:t>
            </a:r>
            <a:r>
              <a:rPr lang="en-US" sz="1100" dirty="0">
                <a:solidFill>
                  <a:schemeClr val="bg1"/>
                </a:solidFill>
              </a:rPr>
              <a:t>; a perfect way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to experience traditional local </a:t>
            </a:r>
            <a:r>
              <a:rPr lang="en-US" sz="1100" dirty="0" err="1" smtClean="0">
                <a:solidFill>
                  <a:schemeClr val="bg1"/>
                </a:solidFill>
              </a:rPr>
              <a:t>specialities</a:t>
            </a:r>
            <a:r>
              <a:rPr lang="en-US" sz="1100" dirty="0" smtClean="0">
                <a:solidFill>
                  <a:schemeClr val="bg1"/>
                </a:solidFill>
              </a:rPr>
              <a:t> and </a:t>
            </a:r>
            <a:r>
              <a:rPr lang="en-US" sz="1100" dirty="0">
                <a:solidFill>
                  <a:schemeClr val="bg1"/>
                </a:solidFill>
              </a:rPr>
              <a:t>contemporary variations. The </a:t>
            </a:r>
            <a:r>
              <a:rPr lang="en-US" sz="1100" dirty="0" smtClean="0">
                <a:solidFill>
                  <a:schemeClr val="bg1"/>
                </a:solidFill>
              </a:rPr>
              <a:t>three Michelin </a:t>
            </a:r>
            <a:r>
              <a:rPr lang="en-US" sz="1100" dirty="0">
                <a:solidFill>
                  <a:schemeClr val="bg1"/>
                </a:solidFill>
              </a:rPr>
              <a:t>star </a:t>
            </a:r>
            <a:r>
              <a:rPr lang="en-US" sz="1100" dirty="0" err="1">
                <a:solidFill>
                  <a:schemeClr val="bg1"/>
                </a:solidFill>
              </a:rPr>
              <a:t>Enoteca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Pinchiorri</a:t>
            </a:r>
            <a:r>
              <a:rPr lang="en-US" sz="1100" dirty="0">
                <a:solidFill>
                  <a:schemeClr val="bg1"/>
                </a:solidFill>
              </a:rPr>
              <a:t>, in the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same Palazzo, rounds off the </a:t>
            </a:r>
            <a:r>
              <a:rPr lang="en-US" sz="1100" dirty="0" smtClean="0">
                <a:solidFill>
                  <a:schemeClr val="bg1"/>
                </a:solidFill>
              </a:rPr>
              <a:t>gastronomic experience </a:t>
            </a:r>
            <a:r>
              <a:rPr lang="en-US" sz="1100" dirty="0">
                <a:solidFill>
                  <a:schemeClr val="bg1"/>
                </a:solidFill>
              </a:rPr>
              <a:t>with its fine cuisine </a:t>
            </a:r>
            <a:r>
              <a:rPr lang="en-US" sz="1100" dirty="0" smtClean="0">
                <a:solidFill>
                  <a:schemeClr val="bg1"/>
                </a:solidFill>
              </a:rPr>
              <a:t>and world-renowned </a:t>
            </a:r>
            <a:r>
              <a:rPr lang="en-US" sz="1100" dirty="0">
                <a:solidFill>
                  <a:schemeClr val="bg1"/>
                </a:solidFill>
              </a:rPr>
              <a:t>wine cellar.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2" name="Rettangolo 1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8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768" y="6366520"/>
            <a:ext cx="3023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Guelfi e Ghibellini </a:t>
            </a:r>
            <a:r>
              <a:rPr lang="it-IT" sz="900" dirty="0" err="1" smtClean="0">
                <a:solidFill>
                  <a:srgbClr val="C3A572"/>
                </a:solidFill>
                <a:latin typeface="Trajan Pro" pitchFamily="18" charset="0"/>
              </a:rPr>
              <a:t>restaurant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76056" y="2060848"/>
            <a:ext cx="3384376" cy="158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Relais</a:t>
            </a:r>
            <a:r>
              <a:rPr lang="en-US" sz="1100" dirty="0">
                <a:solidFill>
                  <a:schemeClr val="bg1"/>
                </a:solidFill>
              </a:rPr>
              <a:t> Santa Croce has functions </a:t>
            </a:r>
            <a:r>
              <a:rPr lang="en-US" sz="1100" dirty="0" smtClean="0">
                <a:solidFill>
                  <a:schemeClr val="bg1"/>
                </a:solidFill>
              </a:rPr>
              <a:t>rooms for </a:t>
            </a:r>
            <a:r>
              <a:rPr lang="en-US" sz="1100" dirty="0">
                <a:solidFill>
                  <a:schemeClr val="bg1"/>
                </a:solidFill>
              </a:rPr>
              <a:t>meetings and events for up to </a:t>
            </a:r>
            <a:r>
              <a:rPr lang="en-US" sz="1100" dirty="0" smtClean="0">
                <a:solidFill>
                  <a:schemeClr val="bg1"/>
                </a:solidFill>
              </a:rPr>
              <a:t>150 people </a:t>
            </a:r>
            <a:r>
              <a:rPr lang="en-US" sz="1100" dirty="0">
                <a:solidFill>
                  <a:schemeClr val="bg1"/>
                </a:solidFill>
              </a:rPr>
              <a:t>that combine old-world luxury </a:t>
            </a:r>
            <a:r>
              <a:rPr lang="en-US" sz="1100" dirty="0" smtClean="0">
                <a:solidFill>
                  <a:schemeClr val="bg1"/>
                </a:solidFill>
              </a:rPr>
              <a:t>and contemporary </a:t>
            </a:r>
            <a:r>
              <a:rPr lang="en-US" sz="1100" dirty="0">
                <a:solidFill>
                  <a:schemeClr val="bg1"/>
                </a:solidFill>
              </a:rPr>
              <a:t>comfort. With its evocative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and versatile venues, it is the </a:t>
            </a:r>
            <a:r>
              <a:rPr lang="en-US" sz="1100" dirty="0" smtClean="0">
                <a:solidFill>
                  <a:schemeClr val="bg1"/>
                </a:solidFill>
              </a:rPr>
              <a:t>perfect choice </a:t>
            </a:r>
            <a:r>
              <a:rPr lang="en-US" sz="1100" dirty="0">
                <a:solidFill>
                  <a:schemeClr val="bg1"/>
                </a:solidFill>
              </a:rPr>
              <a:t>for fairy-tale weddings, </a:t>
            </a:r>
            <a:r>
              <a:rPr lang="en-US" sz="1100" dirty="0" smtClean="0">
                <a:solidFill>
                  <a:schemeClr val="bg1"/>
                </a:solidFill>
              </a:rPr>
              <a:t>private parties</a:t>
            </a:r>
            <a:r>
              <a:rPr lang="en-US" sz="1100" dirty="0">
                <a:solidFill>
                  <a:schemeClr val="bg1"/>
                </a:solidFill>
              </a:rPr>
              <a:t>, business meetings, </a:t>
            </a:r>
            <a:r>
              <a:rPr lang="en-US" sz="1100" dirty="0" smtClean="0">
                <a:solidFill>
                  <a:schemeClr val="bg1"/>
                </a:solidFill>
              </a:rPr>
              <a:t>conferences and </a:t>
            </a:r>
            <a:r>
              <a:rPr lang="en-US" sz="1100" dirty="0">
                <a:solidFill>
                  <a:schemeClr val="bg1"/>
                </a:solidFill>
              </a:rPr>
              <a:t>prestigious corporate events.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76056" y="13407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MEETING &amp; EVENTS</a:t>
            </a:r>
            <a:endParaRPr lang="it-IT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3" r="31139"/>
          <a:stretch/>
        </p:blipFill>
        <p:spPr>
          <a:xfrm>
            <a:off x="0" y="-2704"/>
            <a:ext cx="4800600" cy="686070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8" name="Rettangolo 7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2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43591"/>
              </p:ext>
            </p:extLst>
          </p:nvPr>
        </p:nvGraphicFramePr>
        <p:xfrm>
          <a:off x="1475656" y="2348880"/>
          <a:ext cx="6170531" cy="2063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0160"/>
                <a:gridCol w="936104"/>
                <a:gridCol w="576064"/>
                <a:gridCol w="581603"/>
                <a:gridCol w="570525"/>
                <a:gridCol w="648072"/>
                <a:gridCol w="648072"/>
                <a:gridCol w="769931"/>
              </a:tblGrid>
              <a:tr h="493360">
                <a:tc>
                  <a:txBody>
                    <a:bodyPr/>
                    <a:lstStyle/>
                    <a:p>
                      <a:pPr algn="l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sqmt</a:t>
                      </a:r>
                      <a:r>
                        <a:rPr lang="it-IT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|</a:t>
                      </a:r>
                      <a:r>
                        <a:rPr lang="it-IT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sqft</a:t>
                      </a:r>
                      <a:endParaRPr lang="it-IT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solidFill>
                            <a:schemeClr val="bg1"/>
                          </a:solidFill>
                        </a:rPr>
                        <a:t>Floor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Music Room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113 | 1216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Fumoir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25 | 269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0" dirty="0" err="1" smtClean="0">
                          <a:solidFill>
                            <a:schemeClr val="bg1"/>
                          </a:solidFill>
                        </a:rPr>
                        <a:t>Baldinucci</a:t>
                      </a:r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 Room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50 | 538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Guelfi &amp; Ghibellini Restaurant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56 | 603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043608" y="476672"/>
            <a:ext cx="70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MEETING ROOMS DIMENSIONS AND CAPACITIES</a:t>
            </a:r>
            <a:endParaRPr lang="en-US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95936" y="2420888"/>
            <a:ext cx="2694781" cy="402485"/>
            <a:chOff x="3995936" y="2420888"/>
            <a:chExt cx="2694781" cy="40248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1" b="14553"/>
            <a:stretch/>
          </p:blipFill>
          <p:spPr>
            <a:xfrm>
              <a:off x="4572000" y="2492896"/>
              <a:ext cx="319755" cy="213518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26" r="14095"/>
            <a:stretch/>
          </p:blipFill>
          <p:spPr>
            <a:xfrm>
              <a:off x="5148064" y="2492896"/>
              <a:ext cx="315497" cy="276917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34"/>
            <a:stretch/>
          </p:blipFill>
          <p:spPr>
            <a:xfrm>
              <a:off x="6372200" y="2420888"/>
              <a:ext cx="318517" cy="320608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1"/>
            <a:stretch/>
          </p:blipFill>
          <p:spPr>
            <a:xfrm>
              <a:off x="5796136" y="2492896"/>
              <a:ext cx="248707" cy="330477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73"/>
            <a:stretch/>
          </p:blipFill>
          <p:spPr>
            <a:xfrm>
              <a:off x="3995936" y="2420888"/>
              <a:ext cx="318517" cy="309553"/>
            </a:xfrm>
            <a:prstGeom prst="rect">
              <a:avLst/>
            </a:prstGeom>
          </p:spPr>
        </p:pic>
      </p:grpSp>
      <p:grpSp>
        <p:nvGrpSpPr>
          <p:cNvPr id="15" name="Gruppo 14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16" name="Rettangolo 15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8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4644008" y="1052736"/>
            <a:ext cx="3672408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MUSIC ROOM</a:t>
            </a:r>
          </a:p>
          <a:p>
            <a:pPr>
              <a:lnSpc>
                <a:spcPct val="150000"/>
              </a:lnSpc>
            </a:pPr>
            <a:endParaRPr lang="it-IT" b="1" dirty="0" smtClean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</a:rPr>
              <a:t>Situated on the magnificent first floor, the </a:t>
            </a:r>
            <a:r>
              <a:rPr lang="en-US" sz="1100" dirty="0" err="1">
                <a:solidFill>
                  <a:srgbClr val="000000"/>
                </a:solidFill>
              </a:rPr>
              <a:t>Sala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della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Musica</a:t>
            </a:r>
            <a:r>
              <a:rPr lang="en-US" sz="1100" dirty="0">
                <a:solidFill>
                  <a:srgbClr val="000000"/>
                </a:solidFill>
              </a:rPr>
              <a:t> is a majestic ballroom with a stately ambiance</a:t>
            </a:r>
            <a:endParaRPr lang="it-IT" sz="11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</a:rPr>
              <a:t>that can host up to 150 guests. An imposing fireplace, high frescoed ceilings and large windows that </a:t>
            </a:r>
            <a:r>
              <a:rPr lang="en-US" sz="1100" dirty="0" smtClean="0">
                <a:solidFill>
                  <a:srgbClr val="000000"/>
                </a:solidFill>
              </a:rPr>
              <a:t>bathe the </a:t>
            </a:r>
            <a:r>
              <a:rPr lang="en-US" sz="1100" dirty="0">
                <a:solidFill>
                  <a:srgbClr val="000000"/>
                </a:solidFill>
              </a:rPr>
              <a:t>room in natural light create an all-embracing feeling of grandeur and a timeless, magical setting.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</a:rPr>
              <a:t>A stunning 3-metre crystal chandelier was suspended from the ceiling by wooden trusses based on </a:t>
            </a:r>
            <a:r>
              <a:rPr lang="en-US" sz="1100" dirty="0" smtClean="0">
                <a:solidFill>
                  <a:srgbClr val="000000"/>
                </a:solidFill>
              </a:rPr>
              <a:t>a Leonardo </a:t>
            </a:r>
            <a:r>
              <a:rPr lang="en-US" sz="1100" dirty="0">
                <a:solidFill>
                  <a:srgbClr val="000000"/>
                </a:solidFill>
              </a:rPr>
              <a:t>da Vinci design that are still visible today. The </a:t>
            </a:r>
            <a:r>
              <a:rPr lang="en-US" sz="1100" dirty="0" err="1">
                <a:solidFill>
                  <a:srgbClr val="000000"/>
                </a:solidFill>
              </a:rPr>
              <a:t>Sala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della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Musica</a:t>
            </a:r>
            <a:r>
              <a:rPr lang="en-US" sz="1100" dirty="0">
                <a:solidFill>
                  <a:srgbClr val="000000"/>
                </a:solidFill>
              </a:rPr>
              <a:t> is the perfect venue for </a:t>
            </a:r>
            <a:r>
              <a:rPr lang="en-US" sz="1100" dirty="0" smtClean="0">
                <a:solidFill>
                  <a:srgbClr val="000000"/>
                </a:solidFill>
              </a:rPr>
              <a:t>meetings, corporate </a:t>
            </a:r>
            <a:r>
              <a:rPr lang="en-US" sz="1100" dirty="0">
                <a:solidFill>
                  <a:srgbClr val="000000"/>
                </a:solidFill>
              </a:rPr>
              <a:t>events, press conferences, theatrical performances and private concerts.</a:t>
            </a:r>
            <a:endParaRPr lang="it-IT" sz="11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09691" cy="609600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5" name="Rettangolo 4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2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96388"/>
              </p:ext>
            </p:extLst>
          </p:nvPr>
        </p:nvGraphicFramePr>
        <p:xfrm>
          <a:off x="719572" y="1718816"/>
          <a:ext cx="77048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904656"/>
              </a:tblGrid>
              <a:tr h="37084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</a:t>
                      </a:r>
                      <a:r>
                        <a:rPr lang="it-IT" sz="1400" baseline="0" dirty="0" smtClean="0">
                          <a:solidFill>
                            <a:srgbClr val="C3A572"/>
                          </a:solidFill>
                        </a:rPr>
                        <a:t> Hotel Carlton, Milan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 Hotel Luna, Venice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Relais Santa Croce, Florence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 Hotel Cala del Porto, Punta Ala - Tuscany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 Hotel Regina, Rome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 Hotel,</a:t>
                      </a:r>
                      <a:r>
                        <a:rPr lang="it-IT" sz="1400" baseline="0" dirty="0" smtClean="0">
                          <a:solidFill>
                            <a:srgbClr val="C3A572"/>
                          </a:solidFill>
                        </a:rPr>
                        <a:t> London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Villa Gallici, Aix-en-Provence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Le Saint</a:t>
                      </a:r>
                      <a:r>
                        <a:rPr lang="it-IT" sz="1400" baseline="0" dirty="0" smtClean="0">
                          <a:solidFill>
                            <a:srgbClr val="C3A572"/>
                          </a:solidFill>
                        </a:rPr>
                        <a:t> Paul, Saint Paul de Vence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Baglioni </a:t>
                      </a:r>
                      <a:r>
                        <a:rPr lang="it-IT" sz="1400" dirty="0" err="1" smtClean="0">
                          <a:solidFill>
                            <a:srgbClr val="C3A572"/>
                          </a:solidFill>
                        </a:rPr>
                        <a:t>Resort</a:t>
                      </a:r>
                      <a:r>
                        <a:rPr lang="it-IT" sz="1400" baseline="0" dirty="0" smtClean="0">
                          <a:solidFill>
                            <a:srgbClr val="C3A572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C3A572"/>
                          </a:solidFill>
                        </a:rPr>
                        <a:t>Maldives – NEXT OPENING</a:t>
                      </a:r>
                      <a:endParaRPr lang="it-IT" sz="1400" dirty="0">
                        <a:solidFill>
                          <a:srgbClr val="C3A57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223628" y="2196849"/>
            <a:ext cx="684064" cy="108000"/>
            <a:chOff x="1403648" y="1592808"/>
            <a:chExt cx="684064" cy="108000"/>
          </a:xfrm>
        </p:grpSpPr>
        <p:sp>
          <p:nvSpPr>
            <p:cNvPr id="9" name="Stella a 5 punte 8"/>
            <p:cNvSpPr/>
            <p:nvPr/>
          </p:nvSpPr>
          <p:spPr>
            <a:xfrm>
              <a:off x="1403648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Stella a 5 punte 11"/>
            <p:cNvSpPr/>
            <p:nvPr/>
          </p:nvSpPr>
          <p:spPr>
            <a:xfrm>
              <a:off x="1547664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Stella a 5 punte 12"/>
            <p:cNvSpPr/>
            <p:nvPr/>
          </p:nvSpPr>
          <p:spPr>
            <a:xfrm>
              <a:off x="1691680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Stella a 5 punte 13"/>
            <p:cNvSpPr/>
            <p:nvPr/>
          </p:nvSpPr>
          <p:spPr>
            <a:xfrm>
              <a:off x="1835696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tella a 5 punte 14"/>
            <p:cNvSpPr/>
            <p:nvPr/>
          </p:nvSpPr>
          <p:spPr>
            <a:xfrm>
              <a:off x="1979712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1223628" y="2503929"/>
            <a:ext cx="864096" cy="276999"/>
            <a:chOff x="1403648" y="1916832"/>
            <a:chExt cx="864096" cy="276999"/>
          </a:xfrm>
        </p:grpSpPr>
        <p:grpSp>
          <p:nvGrpSpPr>
            <p:cNvPr id="17" name="Gruppo 16"/>
            <p:cNvGrpSpPr/>
            <p:nvPr/>
          </p:nvGrpSpPr>
          <p:grpSpPr>
            <a:xfrm>
              <a:off x="1403648" y="1988840"/>
              <a:ext cx="684064" cy="108000"/>
              <a:chOff x="1403648" y="1592808"/>
              <a:chExt cx="684064" cy="108000"/>
            </a:xfrm>
          </p:grpSpPr>
          <p:sp>
            <p:nvSpPr>
              <p:cNvPr id="18" name="Stella a 5 punte 17"/>
              <p:cNvSpPr/>
              <p:nvPr/>
            </p:nvSpPr>
            <p:spPr>
              <a:xfrm>
                <a:off x="1403648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Stella a 5 punte 18"/>
              <p:cNvSpPr/>
              <p:nvPr/>
            </p:nvSpPr>
            <p:spPr>
              <a:xfrm>
                <a:off x="1547664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Stella a 5 punte 19"/>
              <p:cNvSpPr/>
              <p:nvPr/>
            </p:nvSpPr>
            <p:spPr>
              <a:xfrm>
                <a:off x="1691680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Stella a 5 punte 20"/>
              <p:cNvSpPr/>
              <p:nvPr/>
            </p:nvSpPr>
            <p:spPr>
              <a:xfrm>
                <a:off x="1835696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Stella a 5 punte 21"/>
              <p:cNvSpPr/>
              <p:nvPr/>
            </p:nvSpPr>
            <p:spPr>
              <a:xfrm>
                <a:off x="1979712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2051720" y="1916832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C3A572"/>
                  </a:solidFill>
                </a:rPr>
                <a:t>L</a:t>
              </a:r>
              <a:endParaRPr lang="it-IT" sz="1200" b="1" dirty="0">
                <a:solidFill>
                  <a:srgbClr val="C3A572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223628" y="2863969"/>
            <a:ext cx="864096" cy="276999"/>
            <a:chOff x="1403648" y="1916832"/>
            <a:chExt cx="864096" cy="276999"/>
          </a:xfrm>
        </p:grpSpPr>
        <p:grpSp>
          <p:nvGrpSpPr>
            <p:cNvPr id="26" name="Gruppo 25"/>
            <p:cNvGrpSpPr/>
            <p:nvPr/>
          </p:nvGrpSpPr>
          <p:grpSpPr>
            <a:xfrm>
              <a:off x="1403648" y="1988840"/>
              <a:ext cx="684064" cy="108000"/>
              <a:chOff x="1403648" y="1592808"/>
              <a:chExt cx="684064" cy="108000"/>
            </a:xfrm>
          </p:grpSpPr>
          <p:sp>
            <p:nvSpPr>
              <p:cNvPr id="28" name="Stella a 5 punte 27"/>
              <p:cNvSpPr/>
              <p:nvPr/>
            </p:nvSpPr>
            <p:spPr>
              <a:xfrm>
                <a:off x="1403648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Stella a 5 punte 28"/>
              <p:cNvSpPr/>
              <p:nvPr/>
            </p:nvSpPr>
            <p:spPr>
              <a:xfrm>
                <a:off x="1547664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Stella a 5 punte 29"/>
              <p:cNvSpPr/>
              <p:nvPr/>
            </p:nvSpPr>
            <p:spPr>
              <a:xfrm>
                <a:off x="1691680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Stella a 5 punte 30"/>
              <p:cNvSpPr/>
              <p:nvPr/>
            </p:nvSpPr>
            <p:spPr>
              <a:xfrm>
                <a:off x="1835696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Stella a 5 punte 31"/>
              <p:cNvSpPr/>
              <p:nvPr/>
            </p:nvSpPr>
            <p:spPr>
              <a:xfrm>
                <a:off x="1979712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2051720" y="1916832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C3A572"/>
                  </a:solidFill>
                </a:rPr>
                <a:t>L</a:t>
              </a:r>
              <a:endParaRPr lang="it-IT" sz="1200" b="1" dirty="0">
                <a:solidFill>
                  <a:srgbClr val="C3A572"/>
                </a:solidFill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223807" y="3627016"/>
            <a:ext cx="864096" cy="276999"/>
            <a:chOff x="1403648" y="1916832"/>
            <a:chExt cx="864096" cy="276999"/>
          </a:xfrm>
        </p:grpSpPr>
        <p:grpSp>
          <p:nvGrpSpPr>
            <p:cNvPr id="34" name="Gruppo 33"/>
            <p:cNvGrpSpPr/>
            <p:nvPr/>
          </p:nvGrpSpPr>
          <p:grpSpPr>
            <a:xfrm>
              <a:off x="1403648" y="1988840"/>
              <a:ext cx="684064" cy="108000"/>
              <a:chOff x="1403648" y="1592808"/>
              <a:chExt cx="684064" cy="108000"/>
            </a:xfrm>
          </p:grpSpPr>
          <p:sp>
            <p:nvSpPr>
              <p:cNvPr id="36" name="Stella a 5 punte 35"/>
              <p:cNvSpPr/>
              <p:nvPr/>
            </p:nvSpPr>
            <p:spPr>
              <a:xfrm>
                <a:off x="1403648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Stella a 5 punte 36"/>
              <p:cNvSpPr/>
              <p:nvPr/>
            </p:nvSpPr>
            <p:spPr>
              <a:xfrm>
                <a:off x="1547664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Stella a 5 punte 37"/>
              <p:cNvSpPr/>
              <p:nvPr/>
            </p:nvSpPr>
            <p:spPr>
              <a:xfrm>
                <a:off x="1691680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Stella a 5 punte 38"/>
              <p:cNvSpPr/>
              <p:nvPr/>
            </p:nvSpPr>
            <p:spPr>
              <a:xfrm>
                <a:off x="1835696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Stella a 5 punte 39"/>
              <p:cNvSpPr/>
              <p:nvPr/>
            </p:nvSpPr>
            <p:spPr>
              <a:xfrm>
                <a:off x="1979712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2051720" y="1916832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C3A572"/>
                  </a:solidFill>
                </a:rPr>
                <a:t>L</a:t>
              </a:r>
              <a:endParaRPr lang="it-IT" sz="1200" b="1" dirty="0">
                <a:solidFill>
                  <a:srgbClr val="C3A572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223628" y="3320976"/>
            <a:ext cx="684064" cy="108000"/>
            <a:chOff x="1403648" y="1592808"/>
            <a:chExt cx="684064" cy="108000"/>
          </a:xfrm>
        </p:grpSpPr>
        <p:sp>
          <p:nvSpPr>
            <p:cNvPr id="42" name="Stella a 5 punte 41"/>
            <p:cNvSpPr/>
            <p:nvPr/>
          </p:nvSpPr>
          <p:spPr>
            <a:xfrm>
              <a:off x="1403648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Stella a 5 punte 42"/>
            <p:cNvSpPr/>
            <p:nvPr/>
          </p:nvSpPr>
          <p:spPr>
            <a:xfrm>
              <a:off x="1547664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Stella a 5 punte 43"/>
            <p:cNvSpPr/>
            <p:nvPr/>
          </p:nvSpPr>
          <p:spPr>
            <a:xfrm>
              <a:off x="1691680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Stella a 5 punte 44"/>
            <p:cNvSpPr/>
            <p:nvPr/>
          </p:nvSpPr>
          <p:spPr>
            <a:xfrm>
              <a:off x="1835696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Stella a 5 punte 45"/>
            <p:cNvSpPr/>
            <p:nvPr/>
          </p:nvSpPr>
          <p:spPr>
            <a:xfrm>
              <a:off x="1979712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1223807" y="4005064"/>
            <a:ext cx="864096" cy="276999"/>
            <a:chOff x="1403648" y="1916832"/>
            <a:chExt cx="864096" cy="276999"/>
          </a:xfrm>
        </p:grpSpPr>
        <p:grpSp>
          <p:nvGrpSpPr>
            <p:cNvPr id="48" name="Gruppo 47"/>
            <p:cNvGrpSpPr/>
            <p:nvPr/>
          </p:nvGrpSpPr>
          <p:grpSpPr>
            <a:xfrm>
              <a:off x="1403648" y="1988840"/>
              <a:ext cx="684064" cy="108000"/>
              <a:chOff x="1403648" y="1592808"/>
              <a:chExt cx="684064" cy="108000"/>
            </a:xfrm>
          </p:grpSpPr>
          <p:sp>
            <p:nvSpPr>
              <p:cNvPr id="50" name="Stella a 5 punte 49"/>
              <p:cNvSpPr/>
              <p:nvPr/>
            </p:nvSpPr>
            <p:spPr>
              <a:xfrm>
                <a:off x="1403648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Stella a 5 punte 50"/>
              <p:cNvSpPr/>
              <p:nvPr/>
            </p:nvSpPr>
            <p:spPr>
              <a:xfrm>
                <a:off x="1547664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Stella a 5 punte 51"/>
              <p:cNvSpPr/>
              <p:nvPr/>
            </p:nvSpPr>
            <p:spPr>
              <a:xfrm>
                <a:off x="1691680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Stella a 5 punte 52"/>
              <p:cNvSpPr/>
              <p:nvPr/>
            </p:nvSpPr>
            <p:spPr>
              <a:xfrm>
                <a:off x="1835696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Stella a 5 punte 53"/>
              <p:cNvSpPr/>
              <p:nvPr/>
            </p:nvSpPr>
            <p:spPr>
              <a:xfrm>
                <a:off x="1979712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9" name="CasellaDiTesto 48"/>
            <p:cNvSpPr txBox="1"/>
            <p:nvPr/>
          </p:nvSpPr>
          <p:spPr>
            <a:xfrm>
              <a:off x="2051720" y="1916832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C3A572"/>
                  </a:solidFill>
                </a:rPr>
                <a:t>L</a:t>
              </a:r>
              <a:endParaRPr lang="it-IT" sz="1200" b="1" dirty="0">
                <a:solidFill>
                  <a:srgbClr val="C3A572"/>
                </a:solidFill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1223628" y="4437112"/>
            <a:ext cx="684064" cy="108000"/>
            <a:chOff x="1403648" y="1592808"/>
            <a:chExt cx="684064" cy="108000"/>
          </a:xfrm>
        </p:grpSpPr>
        <p:sp>
          <p:nvSpPr>
            <p:cNvPr id="56" name="Stella a 5 punte 55"/>
            <p:cNvSpPr/>
            <p:nvPr/>
          </p:nvSpPr>
          <p:spPr>
            <a:xfrm>
              <a:off x="1403648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Stella a 5 punte 56"/>
            <p:cNvSpPr/>
            <p:nvPr/>
          </p:nvSpPr>
          <p:spPr>
            <a:xfrm>
              <a:off x="1547664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Stella a 5 punte 57"/>
            <p:cNvSpPr/>
            <p:nvPr/>
          </p:nvSpPr>
          <p:spPr>
            <a:xfrm>
              <a:off x="1691680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Stella a 5 punte 58"/>
            <p:cNvSpPr/>
            <p:nvPr/>
          </p:nvSpPr>
          <p:spPr>
            <a:xfrm>
              <a:off x="1835696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Stella a 5 punte 59"/>
            <p:cNvSpPr/>
            <p:nvPr/>
          </p:nvSpPr>
          <p:spPr>
            <a:xfrm>
              <a:off x="1979712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223628" y="4797152"/>
            <a:ext cx="684064" cy="108000"/>
            <a:chOff x="1403648" y="1592808"/>
            <a:chExt cx="684064" cy="108000"/>
          </a:xfrm>
        </p:grpSpPr>
        <p:sp>
          <p:nvSpPr>
            <p:cNvPr id="62" name="Stella a 5 punte 61"/>
            <p:cNvSpPr/>
            <p:nvPr/>
          </p:nvSpPr>
          <p:spPr>
            <a:xfrm>
              <a:off x="1403648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Stella a 5 punte 62"/>
            <p:cNvSpPr/>
            <p:nvPr/>
          </p:nvSpPr>
          <p:spPr>
            <a:xfrm>
              <a:off x="1547664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Stella a 5 punte 63"/>
            <p:cNvSpPr/>
            <p:nvPr/>
          </p:nvSpPr>
          <p:spPr>
            <a:xfrm>
              <a:off x="1691680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Stella a 5 punte 64"/>
            <p:cNvSpPr/>
            <p:nvPr/>
          </p:nvSpPr>
          <p:spPr>
            <a:xfrm>
              <a:off x="1835696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Stella a 5 punte 65"/>
            <p:cNvSpPr/>
            <p:nvPr/>
          </p:nvSpPr>
          <p:spPr>
            <a:xfrm>
              <a:off x="1979712" y="1592808"/>
              <a:ext cx="108000" cy="108000"/>
            </a:xfrm>
            <a:prstGeom prst="star5">
              <a:avLst/>
            </a:prstGeom>
            <a:solidFill>
              <a:srgbClr val="C3A572"/>
            </a:solidFill>
            <a:ln w="0">
              <a:solidFill>
                <a:srgbClr val="C3A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1224309" y="5085184"/>
            <a:ext cx="864096" cy="276999"/>
            <a:chOff x="1403648" y="1916832"/>
            <a:chExt cx="864096" cy="276999"/>
          </a:xfrm>
        </p:grpSpPr>
        <p:grpSp>
          <p:nvGrpSpPr>
            <p:cNvPr id="68" name="Gruppo 67"/>
            <p:cNvGrpSpPr/>
            <p:nvPr/>
          </p:nvGrpSpPr>
          <p:grpSpPr>
            <a:xfrm>
              <a:off x="1403648" y="1988840"/>
              <a:ext cx="684064" cy="108000"/>
              <a:chOff x="1403648" y="1592808"/>
              <a:chExt cx="684064" cy="108000"/>
            </a:xfrm>
          </p:grpSpPr>
          <p:sp>
            <p:nvSpPr>
              <p:cNvPr id="70" name="Stella a 5 punte 69"/>
              <p:cNvSpPr/>
              <p:nvPr/>
            </p:nvSpPr>
            <p:spPr>
              <a:xfrm>
                <a:off x="1403648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Stella a 5 punte 70"/>
              <p:cNvSpPr/>
              <p:nvPr/>
            </p:nvSpPr>
            <p:spPr>
              <a:xfrm>
                <a:off x="1547664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Stella a 5 punte 71"/>
              <p:cNvSpPr/>
              <p:nvPr/>
            </p:nvSpPr>
            <p:spPr>
              <a:xfrm>
                <a:off x="1691680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Stella a 5 punte 72"/>
              <p:cNvSpPr/>
              <p:nvPr/>
            </p:nvSpPr>
            <p:spPr>
              <a:xfrm>
                <a:off x="1835696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Stella a 5 punte 73"/>
              <p:cNvSpPr/>
              <p:nvPr/>
            </p:nvSpPr>
            <p:spPr>
              <a:xfrm>
                <a:off x="1979712" y="1592808"/>
                <a:ext cx="108000" cy="108000"/>
              </a:xfrm>
              <a:prstGeom prst="star5">
                <a:avLst/>
              </a:prstGeom>
              <a:solidFill>
                <a:srgbClr val="C3A572"/>
              </a:solidFill>
              <a:ln w="0">
                <a:solidFill>
                  <a:srgbClr val="C3A5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9" name="CasellaDiTesto 68"/>
            <p:cNvSpPr txBox="1"/>
            <p:nvPr/>
          </p:nvSpPr>
          <p:spPr>
            <a:xfrm>
              <a:off x="2051720" y="1916832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C3A572"/>
                  </a:solidFill>
                </a:rPr>
                <a:t>L</a:t>
              </a:r>
              <a:endParaRPr lang="it-IT" sz="1200" b="1" dirty="0">
                <a:solidFill>
                  <a:srgbClr val="C3A572"/>
                </a:solidFill>
              </a:endParaRPr>
            </a:p>
          </p:txBody>
        </p:sp>
      </p:grpSp>
      <p:sp>
        <p:nvSpPr>
          <p:cNvPr id="79" name="CasellaDiTesto 78"/>
          <p:cNvSpPr txBox="1"/>
          <p:nvPr/>
        </p:nvSpPr>
        <p:spPr>
          <a:xfrm>
            <a:off x="1115616" y="119675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3A572"/>
                </a:solidFill>
                <a:latin typeface="Trajan Pro" pitchFamily="18" charset="0"/>
              </a:rPr>
              <a:t>Baglioni Hotels Collection</a:t>
            </a:r>
            <a:endParaRPr lang="it-IT" sz="20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52188" cy="60483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76055" y="1844824"/>
            <a:ext cx="3672407" cy="172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FUMOIR</a:t>
            </a:r>
          </a:p>
          <a:p>
            <a:pPr>
              <a:lnSpc>
                <a:spcPct val="150000"/>
              </a:lnSpc>
            </a:pPr>
            <a:endParaRPr 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A refined </a:t>
            </a:r>
            <a:r>
              <a:rPr lang="en-US" sz="1100" dirty="0" smtClean="0">
                <a:solidFill>
                  <a:schemeClr val="bg1"/>
                </a:solidFill>
              </a:rPr>
              <a:t>retreat for </a:t>
            </a:r>
            <a:r>
              <a:rPr lang="en-US" sz="1100" dirty="0">
                <a:solidFill>
                  <a:schemeClr val="bg1"/>
                </a:solidFill>
              </a:rPr>
              <a:t>those wishing to enjoy </a:t>
            </a:r>
            <a:r>
              <a:rPr lang="en-US" sz="1100" dirty="0" smtClean="0">
                <a:solidFill>
                  <a:schemeClr val="bg1"/>
                </a:solidFill>
              </a:rPr>
              <a:t>a cigar </a:t>
            </a:r>
            <a:r>
              <a:rPr lang="en-US" sz="1100" dirty="0">
                <a:solidFill>
                  <a:schemeClr val="bg1"/>
                </a:solidFill>
              </a:rPr>
              <a:t>and conversation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dirty="0" err="1" smtClean="0">
                <a:solidFill>
                  <a:schemeClr val="bg1"/>
                </a:solidFill>
              </a:rPr>
              <a:t>Fumoir</a:t>
            </a:r>
            <a:r>
              <a:rPr lang="en-US" sz="1100" dirty="0">
                <a:solidFill>
                  <a:schemeClr val="bg1"/>
                </a:solidFill>
              </a:rPr>
              <a:t>, based on the </a:t>
            </a:r>
            <a:r>
              <a:rPr lang="en-US" sz="1100" dirty="0" smtClean="0">
                <a:solidFill>
                  <a:schemeClr val="bg1"/>
                </a:solidFill>
              </a:rPr>
              <a:t>design for </a:t>
            </a:r>
            <a:r>
              <a:rPr lang="en-US" sz="1100" dirty="0">
                <a:solidFill>
                  <a:schemeClr val="bg1"/>
                </a:solidFill>
              </a:rPr>
              <a:t>a 1930s smoking </a:t>
            </a:r>
            <a:r>
              <a:rPr lang="en-US" sz="1100" dirty="0" smtClean="0">
                <a:solidFill>
                  <a:schemeClr val="bg1"/>
                </a:solidFill>
              </a:rPr>
              <a:t>room, is </a:t>
            </a:r>
            <a:r>
              <a:rPr lang="en-US" sz="1100" dirty="0">
                <a:solidFill>
                  <a:schemeClr val="bg1"/>
                </a:solidFill>
              </a:rPr>
              <a:t>a </a:t>
            </a:r>
            <a:r>
              <a:rPr lang="en-US" sz="1100" dirty="0" err="1">
                <a:solidFill>
                  <a:schemeClr val="bg1"/>
                </a:solidFill>
              </a:rPr>
              <a:t>cosy</a:t>
            </a:r>
            <a:r>
              <a:rPr lang="en-US" sz="1100" dirty="0">
                <a:solidFill>
                  <a:schemeClr val="bg1"/>
                </a:solidFill>
              </a:rPr>
              <a:t> salon ideal for </a:t>
            </a:r>
            <a:r>
              <a:rPr lang="en-US" sz="1100" dirty="0" smtClean="0">
                <a:solidFill>
                  <a:schemeClr val="bg1"/>
                </a:solidFill>
              </a:rPr>
              <a:t>small gatherings </a:t>
            </a:r>
            <a:r>
              <a:rPr lang="en-US" sz="1100" dirty="0">
                <a:solidFill>
                  <a:schemeClr val="bg1"/>
                </a:solidFill>
              </a:rPr>
              <a:t>or private </a:t>
            </a:r>
            <a:r>
              <a:rPr lang="en-US" sz="1100" dirty="0" smtClean="0">
                <a:solidFill>
                  <a:schemeClr val="bg1"/>
                </a:solidFill>
              </a:rPr>
              <a:t>dinners for </a:t>
            </a:r>
            <a:r>
              <a:rPr lang="en-US" sz="1100" dirty="0">
                <a:solidFill>
                  <a:schemeClr val="bg1"/>
                </a:solidFill>
              </a:rPr>
              <a:t>up to 20 guests.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01" y="-12602"/>
            <a:ext cx="4580401" cy="6870601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6" name="Rettangolo 5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8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76800" y="1844824"/>
            <a:ext cx="360040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BALDINUCCI ROOM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The hotel has </a:t>
            </a:r>
            <a:r>
              <a:rPr lang="en-US" sz="1200" dirty="0" err="1">
                <a:solidFill>
                  <a:schemeClr val="bg1"/>
                </a:solidFill>
              </a:rPr>
              <a:t>cosy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versatile spaces </a:t>
            </a:r>
            <a:r>
              <a:rPr lang="en-US" sz="1200" dirty="0">
                <a:solidFill>
                  <a:schemeClr val="bg1"/>
                </a:solidFill>
              </a:rPr>
              <a:t>for intimate </a:t>
            </a:r>
            <a:r>
              <a:rPr lang="en-US" sz="1200" dirty="0" smtClean="0">
                <a:solidFill>
                  <a:schemeClr val="bg1"/>
                </a:solidFill>
              </a:rPr>
              <a:t>business meetings</a:t>
            </a:r>
            <a:r>
              <a:rPr lang="en-US" sz="1200" dirty="0">
                <a:solidFill>
                  <a:schemeClr val="bg1"/>
                </a:solidFill>
              </a:rPr>
              <a:t>. The </a:t>
            </a:r>
            <a:r>
              <a:rPr lang="en-US" sz="1200" dirty="0" err="1">
                <a:solidFill>
                  <a:schemeClr val="bg1"/>
                </a:solidFill>
              </a:rPr>
              <a:t>Sala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Baldinucci</a:t>
            </a:r>
            <a:r>
              <a:rPr lang="en-US" sz="1200" dirty="0" smtClean="0">
                <a:solidFill>
                  <a:schemeClr val="bg1"/>
                </a:solidFill>
              </a:rPr>
              <a:t> is </a:t>
            </a:r>
            <a:r>
              <a:rPr lang="en-US" sz="1200" dirty="0">
                <a:solidFill>
                  <a:schemeClr val="bg1"/>
                </a:solidFill>
              </a:rPr>
              <a:t>an elegant reception </a:t>
            </a:r>
            <a:r>
              <a:rPr lang="en-US" sz="1200" dirty="0" smtClean="0">
                <a:solidFill>
                  <a:schemeClr val="bg1"/>
                </a:solidFill>
              </a:rPr>
              <a:t>room that </a:t>
            </a:r>
            <a:r>
              <a:rPr lang="en-US" sz="1200" dirty="0">
                <a:solidFill>
                  <a:schemeClr val="bg1"/>
                </a:solidFill>
              </a:rPr>
              <a:t>can accommodate up </a:t>
            </a:r>
            <a:r>
              <a:rPr lang="en-US" sz="1200" dirty="0" smtClean="0">
                <a:solidFill>
                  <a:schemeClr val="bg1"/>
                </a:solidFill>
              </a:rPr>
              <a:t>to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50 </a:t>
            </a:r>
            <a:r>
              <a:rPr lang="en-US" sz="1200" dirty="0">
                <a:solidFill>
                  <a:schemeClr val="bg1"/>
                </a:solidFill>
              </a:rPr>
              <a:t>people.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6" name="Rettangolo 5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932040" y="260648"/>
            <a:ext cx="3744416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50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TECHNICAL EQUIPMENT INCLUDED</a:t>
            </a:r>
            <a:r>
              <a:rPr lang="it-IT" sz="105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:</a:t>
            </a:r>
            <a:br>
              <a:rPr lang="it-IT" sz="105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</a:br>
            <a:endParaRPr lang="it-IT" sz="500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Flip </a:t>
            </a:r>
            <a:r>
              <a:rPr lang="en-US" sz="1100" dirty="0">
                <a:solidFill>
                  <a:schemeClr val="bg1"/>
                </a:solidFill>
              </a:rPr>
              <a:t>chart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High-speed </a:t>
            </a:r>
            <a:r>
              <a:rPr lang="en-US" sz="1100" dirty="0">
                <a:solidFill>
                  <a:schemeClr val="bg1"/>
                </a:solidFill>
              </a:rPr>
              <a:t>internet connection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Audio visual equipment</a:t>
            </a:r>
            <a:endParaRPr lang="en-US" sz="1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V</a:t>
            </a:r>
            <a:r>
              <a:rPr lang="en-US" sz="1100" dirty="0" smtClean="0">
                <a:solidFill>
                  <a:schemeClr val="bg1"/>
                </a:solidFill>
              </a:rPr>
              <a:t>ideo </a:t>
            </a:r>
            <a:r>
              <a:rPr lang="en-US" sz="1100" dirty="0">
                <a:solidFill>
                  <a:schemeClr val="bg1"/>
                </a:solidFill>
              </a:rPr>
              <a:t>projector and screen</a:t>
            </a:r>
            <a:endParaRPr lang="it-IT" sz="1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1100" b="1" dirty="0" smtClean="0">
                <a:solidFill>
                  <a:srgbClr val="C3A572"/>
                </a:solidFill>
                <a:latin typeface="+mj-lt"/>
                <a:cs typeface="Garamond"/>
              </a:rPr>
              <a:t/>
            </a:r>
            <a:br>
              <a:rPr lang="it-IT" sz="1100" b="1" dirty="0" smtClean="0">
                <a:solidFill>
                  <a:srgbClr val="C3A572"/>
                </a:solidFill>
                <a:latin typeface="+mj-lt"/>
                <a:cs typeface="Garamond"/>
              </a:rPr>
            </a:br>
            <a:r>
              <a:rPr lang="it-IT" sz="105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ON REQUEST</a:t>
            </a:r>
          </a:p>
          <a:p>
            <a:pPr>
              <a:lnSpc>
                <a:spcPct val="120000"/>
              </a:lnSpc>
            </a:pPr>
            <a:endParaRPr lang="it-IT" sz="500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Full-time </a:t>
            </a:r>
            <a:r>
              <a:rPr lang="en-US" sz="1100" dirty="0">
                <a:solidFill>
                  <a:schemeClr val="bg1"/>
                </a:solidFill>
              </a:rPr>
              <a:t>technical assistance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Secretarial </a:t>
            </a:r>
            <a:r>
              <a:rPr lang="en-US" sz="1100" dirty="0">
                <a:solidFill>
                  <a:schemeClr val="bg1"/>
                </a:solidFill>
              </a:rPr>
              <a:t>service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Audio </a:t>
            </a:r>
            <a:r>
              <a:rPr lang="en-US" sz="1100" dirty="0">
                <a:solidFill>
                  <a:schemeClr val="bg1"/>
                </a:solidFill>
              </a:rPr>
              <a:t>and video recording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Simultaneous </a:t>
            </a:r>
            <a:r>
              <a:rPr lang="en-US" sz="1100" dirty="0">
                <a:solidFill>
                  <a:schemeClr val="bg1"/>
                </a:solidFill>
              </a:rPr>
              <a:t>translation service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Video-conferencing</a:t>
            </a:r>
            <a:endParaRPr lang="it-IT" sz="1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it-IT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050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CATERING OPTIONS</a:t>
            </a:r>
            <a:r>
              <a:rPr lang="it-IT" sz="105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:</a:t>
            </a:r>
          </a:p>
          <a:p>
            <a:pPr>
              <a:lnSpc>
                <a:spcPct val="150000"/>
              </a:lnSpc>
            </a:pPr>
            <a:endParaRPr lang="it-IT" sz="500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Welcome </a:t>
            </a:r>
            <a:r>
              <a:rPr lang="en-US" sz="1100" dirty="0">
                <a:solidFill>
                  <a:schemeClr val="bg1"/>
                </a:solidFill>
              </a:rPr>
              <a:t>coffee/drink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Coffee </a:t>
            </a:r>
            <a:r>
              <a:rPr lang="en-US" sz="1100" dirty="0">
                <a:solidFill>
                  <a:schemeClr val="bg1"/>
                </a:solidFill>
              </a:rPr>
              <a:t>breaks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Cocktail</a:t>
            </a:r>
            <a:endParaRPr lang="en-US" sz="1100" dirty="0">
              <a:solidFill>
                <a:schemeClr val="bg1"/>
              </a:solidFill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Working </a:t>
            </a:r>
            <a:r>
              <a:rPr lang="en-US" sz="1100" dirty="0">
                <a:solidFill>
                  <a:schemeClr val="bg1"/>
                </a:solidFill>
              </a:rPr>
              <a:t>lunches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Gala dinners</a:t>
            </a:r>
            <a:endParaRPr lang="en-US" sz="1100" dirty="0">
              <a:solidFill>
                <a:schemeClr val="bg1"/>
              </a:solidFill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Banquets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YOUR DEDICATED MEETING PLANNER</a:t>
            </a:r>
            <a:r>
              <a:rPr lang="en-US" sz="100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500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Ph. </a:t>
            </a:r>
            <a:r>
              <a:rPr lang="en-US" sz="1100" dirty="0">
                <a:solidFill>
                  <a:schemeClr val="bg1"/>
                </a:solidFill>
              </a:rPr>
              <a:t>+39 </a:t>
            </a:r>
            <a:r>
              <a:rPr lang="en-US" sz="1100" dirty="0" smtClean="0">
                <a:solidFill>
                  <a:schemeClr val="bg1"/>
                </a:solidFill>
              </a:rPr>
              <a:t>055 2342230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</a:rPr>
              <a:t>email: </a:t>
            </a:r>
            <a:r>
              <a:rPr lang="en-US" sz="1100" dirty="0" err="1" smtClean="0">
                <a:solidFill>
                  <a:schemeClr val="bg1"/>
                </a:solidFill>
              </a:rPr>
              <a:t>events.santacrocefirenze@</a:t>
            </a:r>
            <a:r>
              <a:rPr lang="en-US" sz="1100" dirty="0" err="1">
                <a:solidFill>
                  <a:schemeClr val="bg1"/>
                </a:solidFill>
              </a:rPr>
              <a:t>baglionihotels.com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5" name="Picture 2" descr="Z:\FOTO BAGLIONI HOTELS\_Alta - RGB\3_Relais Santa Croce\Common Areas\new moreau\Relais_Santa_Croce_Fumoir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90393" cy="68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6" name="Rettangolo 5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6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2040" y="548680"/>
            <a:ext cx="3816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3A572"/>
                </a:solidFill>
                <a:latin typeface="Trajan Pro" pitchFamily="18" charset="0"/>
                <a:cs typeface="Calibri"/>
              </a:rPr>
              <a:t>EXCLUSIVELY YOURS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err="1" smtClean="0">
                <a:solidFill>
                  <a:schemeClr val="bg1"/>
                </a:solidFill>
              </a:rPr>
              <a:t>Relais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Santa Croce can be rented for exclusive use upon request for celebrations, incentive and</a:t>
            </a:r>
          </a:p>
          <a:p>
            <a:r>
              <a:rPr lang="it-IT" sz="1200" dirty="0">
                <a:solidFill>
                  <a:schemeClr val="bg1"/>
                </a:solidFill>
              </a:rPr>
              <a:t>private </a:t>
            </a:r>
            <a:r>
              <a:rPr lang="it-IT" sz="1200" dirty="0" err="1">
                <a:solidFill>
                  <a:schemeClr val="bg1"/>
                </a:solidFill>
              </a:rPr>
              <a:t>gatherings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endParaRPr lang="it-IT" sz="1200" b="1" dirty="0" smtClean="0">
              <a:solidFill>
                <a:schemeClr val="bg1"/>
              </a:solidFill>
            </a:endParaRPr>
          </a:p>
          <a:p>
            <a:r>
              <a:rPr lang="it-IT" sz="1200" b="1" dirty="0" err="1">
                <a:solidFill>
                  <a:schemeClr val="bg1"/>
                </a:solidFill>
                <a:latin typeface="Trajan Pro" pitchFamily="18" charset="0"/>
                <a:cs typeface="Calibri"/>
              </a:rPr>
              <a:t>Dedicated</a:t>
            </a:r>
            <a:r>
              <a:rPr lang="it-IT" sz="1200" b="1" dirty="0">
                <a:solidFill>
                  <a:schemeClr val="bg1"/>
                </a:solidFill>
                <a:latin typeface="Trajan Pro" pitchFamily="18" charset="0"/>
                <a:cs typeface="Calibri"/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  <a:latin typeface="Trajan Pro" pitchFamily="18" charset="0"/>
                <a:cs typeface="Calibri"/>
              </a:rPr>
              <a:t>benefits:</a:t>
            </a:r>
            <a:r>
              <a:rPr lang="it-IT" sz="120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/>
            </a:r>
            <a:br>
              <a:rPr lang="it-IT" sz="120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</a:br>
            <a:endParaRPr lang="it-IT" sz="1200" b="1" dirty="0" smtClean="0">
              <a:solidFill>
                <a:schemeClr val="bg1"/>
              </a:solidFill>
              <a:latin typeface="Trajan Pro" pitchFamily="18" charset="0"/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Welcome drink with canapé served in our splendid </a:t>
            </a:r>
            <a:r>
              <a:rPr lang="en-US" sz="1200" dirty="0" err="1" smtClean="0">
                <a:solidFill>
                  <a:schemeClr val="bg1"/>
                </a:solidFill>
              </a:rPr>
              <a:t>Sala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della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Musica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Gourmet </a:t>
            </a:r>
            <a:r>
              <a:rPr lang="it-IT" sz="1200" dirty="0">
                <a:solidFill>
                  <a:schemeClr val="bg1"/>
                </a:solidFill>
              </a:rPr>
              <a:t>Buffet breakfast at </a:t>
            </a:r>
            <a:r>
              <a:rPr lang="it-IT" sz="1200" dirty="0" err="1">
                <a:solidFill>
                  <a:schemeClr val="bg1"/>
                </a:solidFill>
              </a:rPr>
              <a:t>our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elegant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restaurant</a:t>
            </a:r>
            <a:r>
              <a:rPr lang="it-IT" sz="1200" dirty="0">
                <a:solidFill>
                  <a:schemeClr val="bg1"/>
                </a:solidFill>
              </a:rPr>
              <a:t> “Guelfi &amp; Ghibellini”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VIP </a:t>
            </a:r>
            <a:r>
              <a:rPr lang="en-US" sz="1200" dirty="0">
                <a:solidFill>
                  <a:schemeClr val="bg1"/>
                </a:solidFill>
              </a:rPr>
              <a:t>Treatment and in-room special gift upon arrival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Free </a:t>
            </a:r>
            <a:r>
              <a:rPr lang="en-US" sz="1200" dirty="0">
                <a:solidFill>
                  <a:schemeClr val="bg1"/>
                </a:solidFill>
              </a:rPr>
              <a:t>Internet for the entire stay for all guests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Our </a:t>
            </a:r>
            <a:r>
              <a:rPr lang="en-US" sz="1200" dirty="0">
                <a:solidFill>
                  <a:schemeClr val="bg1"/>
                </a:solidFill>
              </a:rPr>
              <a:t>Staff will be pleased to assist you in organizing exclusive services in Florence </a:t>
            </a:r>
            <a:r>
              <a:rPr lang="en-US" sz="1200" dirty="0" smtClean="0">
                <a:solidFill>
                  <a:schemeClr val="bg1"/>
                </a:solidFill>
              </a:rPr>
              <a:t>and </a:t>
            </a:r>
            <a:r>
              <a:rPr lang="it-IT" sz="1200" dirty="0" err="1" smtClean="0">
                <a:solidFill>
                  <a:schemeClr val="bg1"/>
                </a:solidFill>
              </a:rPr>
              <a:t>around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Tuscany</a:t>
            </a:r>
            <a:r>
              <a:rPr lang="it-IT" sz="1200" dirty="0" smtClean="0">
                <a:solidFill>
                  <a:schemeClr val="bg1"/>
                </a:solidFill>
              </a:rPr>
              <a:t>: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err="1" smtClean="0">
                <a:solidFill>
                  <a:schemeClr val="bg1"/>
                </a:solidFill>
              </a:rPr>
              <a:t>Food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and Wine </a:t>
            </a:r>
            <a:r>
              <a:rPr lang="it-IT" sz="1200" dirty="0" err="1">
                <a:solidFill>
                  <a:schemeClr val="bg1"/>
                </a:solidFill>
              </a:rPr>
              <a:t>tasting</a:t>
            </a:r>
            <a:endParaRPr lang="it-IT" sz="1200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Cooking </a:t>
            </a:r>
            <a:r>
              <a:rPr lang="it-IT" sz="1200" dirty="0" err="1">
                <a:solidFill>
                  <a:schemeClr val="bg1"/>
                </a:solidFill>
              </a:rPr>
              <a:t>classes</a:t>
            </a:r>
            <a:endParaRPr lang="it-IT" sz="1200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Exclusive </a:t>
            </a:r>
            <a:r>
              <a:rPr lang="it-IT" sz="1200" dirty="0">
                <a:solidFill>
                  <a:schemeClr val="bg1"/>
                </a:solidFill>
              </a:rPr>
              <a:t>cultural </a:t>
            </a:r>
            <a:r>
              <a:rPr lang="it-IT" sz="1200" dirty="0" err="1">
                <a:solidFill>
                  <a:schemeClr val="bg1"/>
                </a:solidFill>
              </a:rPr>
              <a:t>tours</a:t>
            </a:r>
            <a:endParaRPr lang="it-IT" sz="1200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Exclusive </a:t>
            </a:r>
            <a:r>
              <a:rPr lang="en-US" sz="1200" dirty="0">
                <a:solidFill>
                  <a:schemeClr val="bg1"/>
                </a:solidFill>
              </a:rPr>
              <a:t>tours in Chianti by: Vespa motorbike, Fiat 500, bike and others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Race </a:t>
            </a:r>
            <a:r>
              <a:rPr lang="en-US" sz="1200" dirty="0">
                <a:solidFill>
                  <a:schemeClr val="bg1"/>
                </a:solidFill>
              </a:rPr>
              <a:t>cars at Ferrari’s track </a:t>
            </a:r>
            <a:r>
              <a:rPr lang="en-US" sz="1200" dirty="0" err="1" smtClean="0">
                <a:solidFill>
                  <a:schemeClr val="bg1"/>
                </a:solidFill>
              </a:rPr>
              <a:t>Mugello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563"/>
            <a:ext cx="4572000" cy="685800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5" name="Rettangolo 4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yoff_logo_Baglioni_CMYK_GoldonBlack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2" t="20403" r="13681" b="19083"/>
          <a:stretch/>
        </p:blipFill>
        <p:spPr>
          <a:xfrm>
            <a:off x="6804248" y="5705314"/>
            <a:ext cx="2147708" cy="10360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139952" y="34197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3A572"/>
                </a:solidFill>
                <a:latin typeface="Libre Baskerville"/>
                <a:cs typeface="Libre Baskerville"/>
              </a:rPr>
              <a:t>Grazie</a:t>
            </a:r>
            <a:endParaRPr lang="it-IT" i="1" dirty="0">
              <a:solidFill>
                <a:srgbClr val="C3A572"/>
              </a:solidFill>
              <a:latin typeface="Libre Baskerville"/>
              <a:cs typeface="Libre Baskerville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 smtClean="0">
                <a:solidFill>
                  <a:srgbClr val="C3A572"/>
                </a:solidFill>
              </a:rPr>
              <a:t>#RelaisSantaCroce </a:t>
            </a:r>
          </a:p>
          <a:p>
            <a:r>
              <a:rPr lang="it-IT" sz="1100" dirty="0" smtClean="0">
                <a:solidFill>
                  <a:srgbClr val="C3A572"/>
                </a:solidFill>
              </a:rPr>
              <a:t>The </a:t>
            </a:r>
            <a:r>
              <a:rPr lang="it-IT" sz="1100" dirty="0">
                <a:solidFill>
                  <a:srgbClr val="C3A572"/>
                </a:solidFill>
              </a:rPr>
              <a:t>Blog: italiantalks.com</a:t>
            </a:r>
          </a:p>
          <a:p>
            <a:r>
              <a:rPr lang="it-IT" sz="1100" dirty="0" smtClean="0">
                <a:solidFill>
                  <a:srgbClr val="C3A572"/>
                </a:solidFill>
              </a:rPr>
              <a:t>www.baglionihotels.com/florence</a:t>
            </a:r>
            <a:endParaRPr lang="it-IT" sz="1100" dirty="0">
              <a:solidFill>
                <a:srgbClr val="C3A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796136" y="404664"/>
            <a:ext cx="3240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3A572"/>
                </a:solidFill>
                <a:latin typeface="Trajan Pro" pitchFamily="18" charset="0"/>
              </a:rPr>
              <a:t>RELAIS SANTA CROCE</a:t>
            </a:r>
          </a:p>
          <a:p>
            <a:endParaRPr lang="en-US" sz="1050" dirty="0" smtClean="0"/>
          </a:p>
          <a:p>
            <a:r>
              <a:rPr lang="en-US" sz="1050" dirty="0" smtClean="0"/>
              <a:t>Via </a:t>
            </a:r>
            <a:r>
              <a:rPr lang="en-US" sz="1050" dirty="0"/>
              <a:t>Ghibellina 87</a:t>
            </a:r>
          </a:p>
          <a:p>
            <a:r>
              <a:rPr lang="en-US" sz="1050" dirty="0"/>
              <a:t>50122 Florence - Italy</a:t>
            </a:r>
          </a:p>
          <a:p>
            <a:r>
              <a:rPr lang="en-US" sz="1050" dirty="0"/>
              <a:t>ph. +39 055 2342230</a:t>
            </a:r>
          </a:p>
          <a:p>
            <a:r>
              <a:rPr lang="en-US" sz="1050" i="1" dirty="0" smtClean="0"/>
              <a:t>www.baglionihotels.com/Florence </a:t>
            </a:r>
            <a:endParaRPr lang="en-US" sz="1050" i="1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r>
              <a:rPr lang="en-US" sz="900" b="1" dirty="0" smtClean="0">
                <a:solidFill>
                  <a:srgbClr val="C3A572"/>
                </a:solidFill>
                <a:latin typeface="Trajan Pro" pitchFamily="18" charset="0"/>
              </a:rPr>
              <a:t>YOUR DEDICATED MEETING PLANNER</a:t>
            </a:r>
            <a:endParaRPr lang="en-US" sz="900" b="1" dirty="0">
              <a:solidFill>
                <a:srgbClr val="C3A572"/>
              </a:solidFill>
              <a:latin typeface="Trajan Pro" pitchFamily="18" charset="0"/>
            </a:endParaRPr>
          </a:p>
          <a:p>
            <a:endParaRPr lang="en-US" sz="1050" dirty="0" smtClean="0"/>
          </a:p>
          <a:p>
            <a:r>
              <a:rPr lang="en-US" sz="1050" dirty="0" smtClean="0"/>
              <a:t>Ph. +39 055 2342230</a:t>
            </a:r>
          </a:p>
          <a:p>
            <a:r>
              <a:rPr lang="en-US" sz="1050" dirty="0" smtClean="0"/>
              <a:t>Email: events.santacrocefirenze@baglionihotels.com</a:t>
            </a:r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en-US" sz="1050" b="1" dirty="0"/>
              <a:t>How to get </a:t>
            </a:r>
            <a:r>
              <a:rPr lang="en-US" sz="1050" b="1" dirty="0" smtClean="0"/>
              <a:t>there:</a:t>
            </a:r>
            <a:endParaRPr lang="en-US" sz="1050" b="1" dirty="0"/>
          </a:p>
          <a:p>
            <a:endParaRPr lang="en-US" sz="1050" dirty="0"/>
          </a:p>
          <a:p>
            <a:r>
              <a:rPr lang="en-US" sz="1050" i="1" dirty="0"/>
              <a:t>By air</a:t>
            </a:r>
          </a:p>
          <a:p>
            <a:r>
              <a:rPr lang="en-US" sz="1050" dirty="0"/>
              <a:t>The Florence A. Vespucci Airport is 9 km from the hotel.</a:t>
            </a:r>
          </a:p>
          <a:p>
            <a:endParaRPr lang="en-US" sz="1050" dirty="0"/>
          </a:p>
          <a:p>
            <a:r>
              <a:rPr lang="en-US" sz="1050" i="1" dirty="0"/>
              <a:t>By train</a:t>
            </a:r>
          </a:p>
          <a:p>
            <a:r>
              <a:rPr lang="en-US" sz="1050" dirty="0"/>
              <a:t>Florence’s Santa Maria Novella Railway Station is </a:t>
            </a:r>
          </a:p>
          <a:p>
            <a:r>
              <a:rPr lang="en-US" sz="1050" dirty="0"/>
              <a:t>3 km from the hotel.</a:t>
            </a:r>
            <a:endParaRPr lang="it-IT" sz="105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4"/>
          <a:stretch/>
        </p:blipFill>
        <p:spPr>
          <a:xfrm>
            <a:off x="0" y="188640"/>
            <a:ext cx="5888421" cy="5143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7006"/>
            <a:ext cx="9144000" cy="46435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Music Hall 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32040" y="269007"/>
            <a:ext cx="3600400" cy="576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ACCOMMODATION</a:t>
            </a:r>
          </a:p>
          <a:p>
            <a:endParaRPr lang="it-IT" baseline="30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The stunning 18th century Palazzo </a:t>
            </a:r>
            <a:r>
              <a:rPr lang="en-US" sz="1100" dirty="0" err="1" smtClean="0">
                <a:solidFill>
                  <a:schemeClr val="bg1"/>
                </a:solidFill>
              </a:rPr>
              <a:t>Ciofi-Jacometti</a:t>
            </a:r>
            <a:r>
              <a:rPr lang="en-US" sz="1100" dirty="0" smtClean="0">
                <a:solidFill>
                  <a:schemeClr val="bg1"/>
                </a:solidFill>
              </a:rPr>
              <a:t>, once owned by the Marquis </a:t>
            </a:r>
            <a:r>
              <a:rPr lang="en-US" sz="1100" dirty="0" err="1" smtClean="0">
                <a:solidFill>
                  <a:schemeClr val="bg1"/>
                </a:solidFill>
              </a:rPr>
              <a:t>Baldinucci</a:t>
            </a:r>
            <a:r>
              <a:rPr lang="en-US" sz="1100" dirty="0" smtClean="0">
                <a:solidFill>
                  <a:schemeClr val="bg1"/>
                </a:solidFill>
              </a:rPr>
              <a:t> treasurer to the Pope, is home to this exclusive hotel in the heart of Florence, associated </a:t>
            </a:r>
            <a:r>
              <a:rPr lang="en-US" sz="1100" dirty="0" err="1" smtClean="0">
                <a:solidFill>
                  <a:schemeClr val="bg1"/>
                </a:solidFill>
              </a:rPr>
              <a:t>Relais</a:t>
            </a:r>
            <a:r>
              <a:rPr lang="en-US" sz="1100" dirty="0" smtClean="0">
                <a:solidFill>
                  <a:schemeClr val="bg1"/>
                </a:solidFill>
              </a:rPr>
              <a:t> &amp; Châteaux. </a:t>
            </a:r>
          </a:p>
          <a:p>
            <a:pPr>
              <a:lnSpc>
                <a:spcPct val="110000"/>
              </a:lnSpc>
            </a:pP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Overlooking the rooftops of Florence, the </a:t>
            </a:r>
            <a:r>
              <a:rPr lang="en-US" sz="1100" dirty="0" err="1" smtClean="0">
                <a:solidFill>
                  <a:schemeClr val="bg1"/>
                </a:solidFill>
              </a:rPr>
              <a:t>Duomo</a:t>
            </a:r>
            <a:r>
              <a:rPr lang="en-US" sz="1100" dirty="0" smtClean="0">
                <a:solidFill>
                  <a:schemeClr val="bg1"/>
                </a:solidFill>
              </a:rPr>
              <a:t> and Santa Croce Basilica, the 24 splendid rooms and suites of </a:t>
            </a:r>
            <a:r>
              <a:rPr lang="en-US" sz="1100" dirty="0" err="1" smtClean="0">
                <a:solidFill>
                  <a:schemeClr val="bg1"/>
                </a:solidFill>
              </a:rPr>
              <a:t>Relais</a:t>
            </a:r>
            <a:r>
              <a:rPr lang="en-US" sz="1100" dirty="0" smtClean="0">
                <a:solidFill>
                  <a:schemeClr val="bg1"/>
                </a:solidFill>
              </a:rPr>
              <a:t> Santa Croce offer guests high quality comfort and luxury services.</a:t>
            </a:r>
          </a:p>
          <a:p>
            <a:pPr>
              <a:lnSpc>
                <a:spcPct val="110000"/>
              </a:lnSpc>
            </a:pP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12 Rooms</a:t>
            </a:r>
          </a:p>
          <a:p>
            <a:r>
              <a:rPr lang="en-US" sz="1100" dirty="0">
                <a:solidFill>
                  <a:schemeClr val="bg1"/>
                </a:solidFill>
              </a:rPr>
              <a:t>9 Deluxe Rooms </a:t>
            </a:r>
          </a:p>
          <a:p>
            <a:r>
              <a:rPr lang="en-US" sz="1100" dirty="0">
                <a:solidFill>
                  <a:schemeClr val="bg1"/>
                </a:solidFill>
              </a:rPr>
              <a:t>3 Grand Deluxe Rooms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12 Suites </a:t>
            </a:r>
          </a:p>
          <a:p>
            <a:r>
              <a:rPr lang="en-US" sz="1100" dirty="0">
                <a:solidFill>
                  <a:schemeClr val="bg1"/>
                </a:solidFill>
              </a:rPr>
              <a:t>6 Junior Suites </a:t>
            </a:r>
          </a:p>
          <a:p>
            <a:r>
              <a:rPr lang="en-US" sz="1100" dirty="0">
                <a:solidFill>
                  <a:schemeClr val="bg1"/>
                </a:solidFill>
              </a:rPr>
              <a:t>4 Suites </a:t>
            </a:r>
          </a:p>
          <a:p>
            <a:r>
              <a:rPr lang="en-US" sz="1100" dirty="0">
                <a:solidFill>
                  <a:schemeClr val="bg1"/>
                </a:solidFill>
              </a:rPr>
              <a:t>1 Presidential Suites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1 Royal Suite</a:t>
            </a:r>
            <a:endParaRPr lang="it-IT" sz="11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100" b="1" dirty="0" err="1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Exclucisve</a:t>
            </a:r>
            <a:r>
              <a:rPr lang="it-IT" sz="1100" b="1" dirty="0" smtClean="0">
                <a:solidFill>
                  <a:srgbClr val="C3A572"/>
                </a:solidFill>
                <a:latin typeface="Trajan Pro" pitchFamily="18" charset="0"/>
                <a:cs typeface="Calibri"/>
              </a:rPr>
              <a:t> use</a:t>
            </a:r>
            <a:endParaRPr lang="it-IT" sz="1100" b="1" dirty="0">
              <a:solidFill>
                <a:srgbClr val="C3A572"/>
              </a:solidFill>
              <a:latin typeface="Trajan Pro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dirty="0">
                <a:solidFill>
                  <a:schemeClr val="bg1"/>
                </a:solidFill>
              </a:rPr>
              <a:t>Palazzo can be hired for </a:t>
            </a:r>
            <a:r>
              <a:rPr lang="en-US" sz="1100" dirty="0" smtClean="0">
                <a:solidFill>
                  <a:schemeClr val="bg1"/>
                </a:solidFill>
              </a:rPr>
              <a:t>exclusive stylish </a:t>
            </a:r>
            <a:r>
              <a:rPr lang="en-US" sz="1100" dirty="0">
                <a:solidFill>
                  <a:schemeClr val="bg1"/>
                </a:solidFill>
              </a:rPr>
              <a:t>private parties, meetings </a:t>
            </a:r>
            <a:r>
              <a:rPr lang="en-US" sz="1100" dirty="0" smtClean="0">
                <a:solidFill>
                  <a:schemeClr val="bg1"/>
                </a:solidFill>
              </a:rPr>
              <a:t>and promotional </a:t>
            </a:r>
            <a:r>
              <a:rPr lang="en-US" sz="1100" dirty="0">
                <a:solidFill>
                  <a:schemeClr val="bg1"/>
                </a:solidFill>
              </a:rPr>
              <a:t>events with total privacy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bg1"/>
                </a:solidFill>
              </a:rPr>
              <a:t>guaranteed. Our friendly and </a:t>
            </a:r>
            <a:r>
              <a:rPr lang="en-US" sz="1100" dirty="0" smtClean="0">
                <a:solidFill>
                  <a:schemeClr val="bg1"/>
                </a:solidFill>
              </a:rPr>
              <a:t>attentive staff </a:t>
            </a:r>
            <a:r>
              <a:rPr lang="en-US" sz="1100" dirty="0">
                <a:solidFill>
                  <a:schemeClr val="bg1"/>
                </a:solidFill>
              </a:rPr>
              <a:t>will be happy to treat you and </a:t>
            </a:r>
            <a:r>
              <a:rPr lang="en-US" sz="1100" dirty="0" smtClean="0">
                <a:solidFill>
                  <a:schemeClr val="bg1"/>
                </a:solidFill>
              </a:rPr>
              <a:t>your guests </a:t>
            </a:r>
            <a:r>
              <a:rPr lang="en-US" sz="1100" dirty="0">
                <a:solidFill>
                  <a:schemeClr val="bg1"/>
                </a:solidFill>
              </a:rPr>
              <a:t>to the highest levels of service to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bg1"/>
                </a:solidFill>
              </a:rPr>
              <a:t>create a memorable event</a:t>
            </a:r>
            <a:r>
              <a:rPr lang="en-US" sz="1100" dirty="0" smtClean="0">
                <a:solidFill>
                  <a:schemeClr val="bg1"/>
                </a:solidFill>
              </a:rPr>
              <a:t>!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6157" cy="685800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0" y="6064249"/>
            <a:ext cx="9144000" cy="798121"/>
            <a:chOff x="0" y="6064249"/>
            <a:chExt cx="9144000" cy="798121"/>
          </a:xfrm>
        </p:grpSpPr>
        <p:sp>
          <p:nvSpPr>
            <p:cNvPr id="5" name="Rettangolo 4"/>
            <p:cNvSpPr/>
            <p:nvPr/>
          </p:nvSpPr>
          <p:spPr>
            <a:xfrm>
              <a:off x="0" y="6064249"/>
              <a:ext cx="9144000" cy="79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9" b="18959"/>
            <a:stretch/>
          </p:blipFill>
          <p:spPr>
            <a:xfrm>
              <a:off x="5724128" y="6064249"/>
              <a:ext cx="3419872" cy="7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is_Santa_Croce_Delux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Deluxe Room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>
                <a:solidFill>
                  <a:srgbClr val="C3A572"/>
                </a:solidFill>
                <a:latin typeface="Trajan Pro" pitchFamily="18" charset="0"/>
              </a:rPr>
              <a:t>Grand</a:t>
            </a:r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 Deluxe Room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is_Santa_Croce_Junior_Suite_terra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093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18959"/>
          <a:stretch/>
        </p:blipFill>
        <p:spPr>
          <a:xfrm>
            <a:off x="5724128" y="6064249"/>
            <a:ext cx="3419872" cy="78534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768" y="6366520"/>
            <a:ext cx="1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rgbClr val="C3A572"/>
                </a:solidFill>
                <a:latin typeface="Trajan Pro" pitchFamily="18" charset="0"/>
              </a:rPr>
              <a:t>Junior Suite</a:t>
            </a:r>
            <a:endParaRPr lang="it-IT" sz="900" dirty="0">
              <a:solidFill>
                <a:srgbClr val="C3A572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1813</TotalTime>
  <Words>620</Words>
  <Application>Microsoft Office PowerPoint</Application>
  <PresentationFormat>Presentazione su schermo (4:3)</PresentationFormat>
  <Paragraphs>182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 Pizzigallo</dc:creator>
  <cp:lastModifiedBy>Gabriella Pizzigallo</cp:lastModifiedBy>
  <cp:revision>154</cp:revision>
  <dcterms:created xsi:type="dcterms:W3CDTF">2016-01-11T14:30:49Z</dcterms:created>
  <dcterms:modified xsi:type="dcterms:W3CDTF">2016-07-27T08:30:01Z</dcterms:modified>
</cp:coreProperties>
</file>